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79" r:id="rId2"/>
    <p:sldId id="292" r:id="rId3"/>
    <p:sldId id="293" r:id="rId4"/>
    <p:sldId id="294" r:id="rId5"/>
    <p:sldId id="295"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1" r:id="rId22"/>
    <p:sldId id="312" r:id="rId23"/>
    <p:sldId id="313" r:id="rId24"/>
    <p:sldId id="314" r:id="rId25"/>
    <p:sldId id="315" r:id="rId26"/>
    <p:sldId id="316" r:id="rId27"/>
    <p:sldId id="317" r:id="rId28"/>
    <p:sldId id="318"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0" d="100"/>
          <a:sy n="70" d="100"/>
        </p:scale>
        <p:origin x="-840" y="-77"/>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5A9CB7B-DD83-4CB5-9298-63246A74A279}" type="datetimeFigureOut">
              <a:rPr lang="en-US" smtClean="0"/>
              <a:pPr/>
              <a:t>5/19/2014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9CB7B-DD83-4CB5-9298-63246A74A279}" type="datetimeFigureOut">
              <a:rPr lang="en-US" smtClean="0"/>
              <a:pPr/>
              <a:t>5/19/2014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9CB7B-DD83-4CB5-9298-63246A74A279}" type="datetimeFigureOut">
              <a:rPr lang="en-US" smtClean="0"/>
              <a:pPr/>
              <a:t>5/19/2014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9CB7B-DD83-4CB5-9298-63246A74A279}" type="datetimeFigureOut">
              <a:rPr lang="en-US" smtClean="0"/>
              <a:pPr/>
              <a:t>5/19/2014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5A9CB7B-DD83-4CB5-9298-63246A74A279}" type="datetimeFigureOut">
              <a:rPr lang="en-US" smtClean="0"/>
              <a:pPr/>
              <a:t>5/19/2014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5A9CB7B-DD83-4CB5-9298-63246A74A279}" type="datetimeFigureOut">
              <a:rPr lang="en-US" smtClean="0"/>
              <a:pPr/>
              <a:t>5/19/2014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5A9CB7B-DD83-4CB5-9298-63246A74A279}" type="datetimeFigureOut">
              <a:rPr lang="en-US" smtClean="0"/>
              <a:pPr/>
              <a:t>5/19/2014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5A9CB7B-DD83-4CB5-9298-63246A74A279}" type="datetimeFigureOut">
              <a:rPr lang="en-US" smtClean="0"/>
              <a:pPr/>
              <a:t>5/19/2014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5A9CB7B-DD83-4CB5-9298-63246A74A279}" type="datetimeFigureOut">
              <a:rPr lang="en-US" smtClean="0"/>
              <a:pPr/>
              <a:t>5/19/2014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9CB7B-DD83-4CB5-9298-63246A74A279}" type="datetimeFigureOut">
              <a:rPr lang="en-US" smtClean="0"/>
              <a:pPr/>
              <a:t>5/19/2014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5A9CB7B-DD83-4CB5-9298-63246A74A279}" type="datetimeFigureOut">
              <a:rPr lang="en-US" smtClean="0"/>
              <a:pPr/>
              <a:t>5/19/2014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18F0C15-9BFB-4B67-B454-4918EA8E0FF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A9CB7B-DD83-4CB5-9298-63246A74A279}" type="datetimeFigureOut">
              <a:rPr lang="en-US" smtClean="0"/>
              <a:pPr/>
              <a:t>5/19/2014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8F0C15-9BFB-4B67-B454-4918EA8E0FF9}"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Architectural Tactics and Patterns </a:t>
            </a:r>
            <a:endParaRPr lang="en-US" sz="2800" b="1" dirty="0"/>
          </a:p>
        </p:txBody>
      </p:sp>
      <p:sp>
        <p:nvSpPr>
          <p:cNvPr id="4" name="TextBox 3"/>
          <p:cNvSpPr txBox="1"/>
          <p:nvPr/>
        </p:nvSpPr>
        <p:spPr>
          <a:xfrm>
            <a:off x="1" y="990600"/>
            <a:ext cx="8915400" cy="4801314"/>
          </a:xfrm>
          <a:prstGeom prst="rect">
            <a:avLst/>
          </a:prstGeom>
          <a:noFill/>
        </p:spPr>
        <p:txBody>
          <a:bodyPr wrap="square" rtlCol="0">
            <a:spAutoFit/>
          </a:bodyPr>
          <a:lstStyle/>
          <a:p>
            <a:pPr>
              <a:buFont typeface="Arial" pitchFamily="34" charset="0"/>
              <a:buChar char="•"/>
            </a:pPr>
            <a:r>
              <a:rPr lang="en-CA" dirty="0" smtClean="0">
                <a:latin typeface="Times New Roman" pitchFamily="18" charset="0"/>
                <a:cs typeface="Times New Roman" pitchFamily="18" charset="0"/>
              </a:rPr>
              <a:t> An architectural pattern is </a:t>
            </a:r>
          </a:p>
          <a:p>
            <a:pPr lvl="1">
              <a:buFont typeface="Arial" pitchFamily="34" charset="0"/>
              <a:buChar char="•"/>
            </a:pPr>
            <a:r>
              <a:rPr lang="en-CA" dirty="0" smtClean="0">
                <a:latin typeface="Times New Roman" pitchFamily="18" charset="0"/>
                <a:cs typeface="Times New Roman" pitchFamily="18" charset="0"/>
              </a:rPr>
              <a:t> is a package of design decisions that is found repeatedly in practice,</a:t>
            </a:r>
          </a:p>
          <a:p>
            <a:pPr lvl="1">
              <a:buFont typeface="Arial" pitchFamily="34" charset="0"/>
              <a:buChar char="•"/>
            </a:pPr>
            <a:r>
              <a:rPr lang="en-CA" dirty="0" smtClean="0">
                <a:latin typeface="Times New Roman" pitchFamily="18" charset="0"/>
                <a:cs typeface="Times New Roman" pitchFamily="18" charset="0"/>
              </a:rPr>
              <a:t> has known properties that permit reuse, and</a:t>
            </a:r>
          </a:p>
          <a:p>
            <a:pPr lvl="1">
              <a:buFont typeface="Arial" pitchFamily="34" charset="0"/>
              <a:buChar char="•"/>
            </a:pPr>
            <a:r>
              <a:rPr lang="en-CA" dirty="0" smtClean="0">
                <a:latin typeface="Times New Roman" pitchFamily="18" charset="0"/>
                <a:cs typeface="Times New Roman" pitchFamily="18" charset="0"/>
              </a:rPr>
              <a:t> describes a class of architectures</a:t>
            </a:r>
          </a:p>
          <a:p>
            <a:pPr lvl="1">
              <a:buFont typeface="Arial" pitchFamily="34" charset="0"/>
              <a:buChar char="•"/>
            </a:pPr>
            <a:endParaRPr lang="en-CA" dirty="0" smtClean="0">
              <a:latin typeface="Times New Roman" pitchFamily="18" charset="0"/>
              <a:cs typeface="Times New Roman" pitchFamily="18" charset="0"/>
            </a:endParaRPr>
          </a:p>
          <a:p>
            <a:pPr>
              <a:buFont typeface="Arial" pitchFamily="34" charset="0"/>
              <a:buChar char="•"/>
            </a:pPr>
            <a:r>
              <a:rPr lang="en-CA" dirty="0" smtClean="0">
                <a:latin typeface="Times New Roman" pitchFamily="18" charset="0"/>
                <a:cs typeface="Times New Roman" pitchFamily="18" charset="0"/>
              </a:rPr>
              <a:t> Patterns are found in practice, not invented, they are discovered.</a:t>
            </a:r>
          </a:p>
          <a:p>
            <a:pPr>
              <a:buFont typeface="Arial" pitchFamily="34" charset="0"/>
              <a:buChar char="•"/>
            </a:pPr>
            <a:endParaRPr lang="en-CA" dirty="0" smtClean="0">
              <a:latin typeface="Times New Roman" pitchFamily="18" charset="0"/>
              <a:cs typeface="Times New Roman" pitchFamily="18" charset="0"/>
            </a:endParaRPr>
          </a:p>
          <a:p>
            <a:pPr>
              <a:buFont typeface="Arial" pitchFamily="34" charset="0"/>
              <a:buChar char="•"/>
            </a:pPr>
            <a:r>
              <a:rPr lang="en-CA" dirty="0" smtClean="0">
                <a:latin typeface="Times New Roman" pitchFamily="18" charset="0"/>
                <a:cs typeface="Times New Roman" pitchFamily="18" charset="0"/>
              </a:rPr>
              <a:t> There will never be a complete list of patterns. Patterns spontaneously emerge in reaction of environmental conditions, and as long as those conditions change, new patterns will emerge.</a:t>
            </a:r>
          </a:p>
          <a:p>
            <a:pPr>
              <a:buFont typeface="Arial" pitchFamily="34" charset="0"/>
              <a:buChar char="•"/>
            </a:pPr>
            <a:endParaRPr lang="en-CA" dirty="0" smtClean="0">
              <a:latin typeface="Times New Roman" pitchFamily="18" charset="0"/>
              <a:cs typeface="Times New Roman" pitchFamily="18" charset="0"/>
            </a:endParaRPr>
          </a:p>
          <a:p>
            <a:pPr>
              <a:buFont typeface="Arial" pitchFamily="34" charset="0"/>
              <a:buChar char="•"/>
            </a:pPr>
            <a:r>
              <a:rPr lang="en-CA" dirty="0" smtClean="0">
                <a:latin typeface="Times New Roman" pitchFamily="18" charset="0"/>
                <a:cs typeface="Times New Roman" pitchFamily="18" charset="0"/>
              </a:rPr>
              <a:t> Architectural design seldom starts from first principles. Experienced architects typically think of creating an architecture as process of selecting, tailoring, and combining patterns</a:t>
            </a:r>
          </a:p>
          <a:p>
            <a:pPr>
              <a:buFont typeface="Arial" pitchFamily="34" charset="0"/>
              <a:buChar char="•"/>
            </a:pPr>
            <a:endParaRPr lang="en-CA" dirty="0" smtClean="0">
              <a:latin typeface="Times New Roman" pitchFamily="18" charset="0"/>
              <a:cs typeface="Times New Roman" pitchFamily="18" charset="0"/>
            </a:endParaRPr>
          </a:p>
          <a:p>
            <a:pPr>
              <a:buFont typeface="Arial" pitchFamily="34" charset="0"/>
              <a:buChar char="•"/>
            </a:pPr>
            <a:r>
              <a:rPr lang="en-CA" dirty="0" smtClean="0">
                <a:latin typeface="Times New Roman" pitchFamily="18" charset="0"/>
                <a:cs typeface="Times New Roman" pitchFamily="18" charset="0"/>
              </a:rPr>
              <a:t> Patterns package tactics. Most of patterns consists of (are constructed from) several different tactics. Tactics are building blocks of design from which architectural patterns are created.</a:t>
            </a:r>
          </a:p>
          <a:p>
            <a:pPr>
              <a:buFont typeface="Arial" pitchFamily="34" charset="0"/>
              <a:buChar char="•"/>
            </a:pPr>
            <a:endParaRPr lang="en-CA" dirty="0" smtClean="0">
              <a:latin typeface="Times New Roman" pitchFamily="18" charset="0"/>
              <a:cs typeface="Times New Roman" pitchFamily="18" charset="0"/>
            </a:endParaRPr>
          </a:p>
          <a:p>
            <a:pPr>
              <a:buFont typeface="Arial" pitchFamily="34" charset="0"/>
              <a:buChar char="•"/>
            </a:pPr>
            <a:r>
              <a:rPr lang="en-CA" dirty="0" smtClean="0">
                <a:latin typeface="Times New Roman" pitchFamily="18" charset="0"/>
                <a:cs typeface="Times New Roman" pitchFamily="18" charset="0"/>
              </a:rPr>
              <a:t> Multiple patterns can be used in architecture design of a complex system</a:t>
            </a:r>
            <a:endParaRPr lang="en-US" dirty="0">
              <a:latin typeface="Times New Roman" pitchFamily="18" charset="0"/>
              <a:cs typeface="Times New Roman"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2862322"/>
          </a:xfrm>
          <a:prstGeom prst="rect">
            <a:avLst/>
          </a:prstGeom>
          <a:noFill/>
        </p:spPr>
        <p:txBody>
          <a:bodyPr wrap="square" rtlCol="0">
            <a:spAutoFit/>
          </a:bodyPr>
          <a:lstStyle/>
          <a:p>
            <a:r>
              <a:rPr lang="en-CA" b="1" dirty="0" smtClean="0">
                <a:latin typeface="Times New Roman" pitchFamily="18" charset="0"/>
                <a:cs typeface="Times New Roman" pitchFamily="18" charset="0"/>
              </a:rPr>
              <a:t>Model-View-Controller (MVC)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for interactive GUI based systems, to keep modifications to the user interface separate from the rest of the system, and support multiple or alternative views of computing results or current state of data.</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How can user interface functionality ne kept separate from application functionality and still be responsive to user input, or changes in the underlying application’s data?</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How can multiple views of user interface be created, maintained, and coordinated when the underlying application data changes?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5" name="Picture 2"/>
          <p:cNvPicPr>
            <a:picLocks noChangeAspect="1" noChangeArrowheads="1"/>
          </p:cNvPicPr>
          <p:nvPr/>
        </p:nvPicPr>
        <p:blipFill>
          <a:blip r:embed="rId2" cstate="print"/>
          <a:srcRect/>
          <a:stretch>
            <a:fillRect/>
          </a:stretch>
        </p:blipFill>
        <p:spPr bwMode="auto">
          <a:xfrm>
            <a:off x="1600200" y="3124200"/>
            <a:ext cx="6858000" cy="3581400"/>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Model-View-Controller (MVC)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7170" name="Picture 2"/>
          <p:cNvPicPr>
            <a:picLocks noChangeAspect="1" noChangeArrowheads="1"/>
          </p:cNvPicPr>
          <p:nvPr/>
        </p:nvPicPr>
        <p:blipFill>
          <a:blip r:embed="rId2" cstate="print"/>
          <a:srcRect/>
          <a:stretch>
            <a:fillRect/>
          </a:stretch>
        </p:blipFill>
        <p:spPr bwMode="auto">
          <a:xfrm>
            <a:off x="609600" y="1371600"/>
            <a:ext cx="7610534" cy="51054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1754326"/>
          </a:xfrm>
          <a:prstGeom prst="rect">
            <a:avLst/>
          </a:prstGeom>
          <a:noFill/>
        </p:spPr>
        <p:txBody>
          <a:bodyPr wrap="square" rtlCol="0">
            <a:spAutoFit/>
          </a:bodyPr>
          <a:lstStyle/>
          <a:p>
            <a:r>
              <a:rPr lang="en-CA" b="1" dirty="0" smtClean="0">
                <a:latin typeface="Times New Roman" pitchFamily="18" charset="0"/>
                <a:cs typeface="Times New Roman" pitchFamily="18" charset="0"/>
              </a:rPr>
              <a:t>Pipe-and-Filter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transform streams of data items from input to output, using reusable components.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divide a system into reusable, loosely coupled components with simple, generic interaction mechanisms with flexible and dynamic combination of such reusable components, also support parallel executions of components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6" name="Picture 2"/>
          <p:cNvPicPr>
            <a:picLocks noChangeAspect="1" noChangeArrowheads="1"/>
          </p:cNvPicPr>
          <p:nvPr/>
        </p:nvPicPr>
        <p:blipFill>
          <a:blip r:embed="rId2" cstate="print"/>
          <a:srcRect/>
          <a:stretch>
            <a:fillRect/>
          </a:stretch>
        </p:blipFill>
        <p:spPr bwMode="auto">
          <a:xfrm>
            <a:off x="1371600" y="2057400"/>
            <a:ext cx="7088641" cy="457200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Pipe-and-Filter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8195" name="Picture 3"/>
          <p:cNvPicPr>
            <a:picLocks noChangeAspect="1" noChangeArrowheads="1"/>
          </p:cNvPicPr>
          <p:nvPr/>
        </p:nvPicPr>
        <p:blipFill>
          <a:blip r:embed="rId2" cstate="print"/>
          <a:srcRect/>
          <a:stretch>
            <a:fillRect/>
          </a:stretch>
        </p:blipFill>
        <p:spPr bwMode="auto">
          <a:xfrm>
            <a:off x="1143000" y="914400"/>
            <a:ext cx="7772400" cy="59436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2585323"/>
          </a:xfrm>
          <a:prstGeom prst="rect">
            <a:avLst/>
          </a:prstGeom>
          <a:noFill/>
        </p:spPr>
        <p:txBody>
          <a:bodyPr wrap="square" rtlCol="0">
            <a:spAutoFit/>
          </a:bodyPr>
          <a:lstStyle/>
          <a:p>
            <a:r>
              <a:rPr lang="en-CA" b="1" dirty="0" smtClean="0">
                <a:latin typeface="Times New Roman" pitchFamily="18" charset="0"/>
                <a:cs typeface="Times New Roman" pitchFamily="18" charset="0"/>
              </a:rPr>
              <a:t>Client-Server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There are shared resources and services that large numbers of distributed clients wish to access, and for which we wish to control access or quality of service.</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for modifiability and reuse, factor out common services and modify them in a single location or small number of locations.</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for scalability and availability, centralize the control of these resources and services while distributing the resources themselves across multiple physical servers.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5" name="Picture 2"/>
          <p:cNvPicPr>
            <a:picLocks noChangeAspect="1" noChangeArrowheads="1"/>
          </p:cNvPicPr>
          <p:nvPr/>
        </p:nvPicPr>
        <p:blipFill>
          <a:blip r:embed="rId2" cstate="print"/>
          <a:srcRect/>
          <a:stretch>
            <a:fillRect/>
          </a:stretch>
        </p:blipFill>
        <p:spPr bwMode="auto">
          <a:xfrm>
            <a:off x="762000" y="3276600"/>
            <a:ext cx="7650557" cy="3581400"/>
          </a:xfrm>
          <a:prstGeom prst="rect">
            <a:avLst/>
          </a:prstGeom>
          <a:noFill/>
          <a:ln w="9525">
            <a:noFill/>
            <a:miter lim="800000"/>
            <a:headEnd/>
            <a:tailEnd/>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Client-Server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9218" name="Picture 2"/>
          <p:cNvPicPr>
            <a:picLocks noChangeAspect="1" noChangeArrowheads="1"/>
          </p:cNvPicPr>
          <p:nvPr/>
        </p:nvPicPr>
        <p:blipFill>
          <a:blip r:embed="rId2" cstate="print"/>
          <a:srcRect/>
          <a:stretch>
            <a:fillRect/>
          </a:stretch>
        </p:blipFill>
        <p:spPr bwMode="auto">
          <a:xfrm>
            <a:off x="1371600" y="838200"/>
            <a:ext cx="7772400" cy="6019800"/>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2031325"/>
          </a:xfrm>
          <a:prstGeom prst="rect">
            <a:avLst/>
          </a:prstGeom>
          <a:noFill/>
        </p:spPr>
        <p:txBody>
          <a:bodyPr wrap="square" rtlCol="0">
            <a:spAutoFit/>
          </a:bodyPr>
          <a:lstStyle/>
          <a:p>
            <a:r>
              <a:rPr lang="en-CA" b="1" dirty="0" smtClean="0">
                <a:latin typeface="Times New Roman" pitchFamily="18" charset="0"/>
                <a:cs typeface="Times New Roman" pitchFamily="18" charset="0"/>
              </a:rPr>
              <a:t>Peer-to-Peer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D</a:t>
            </a:r>
            <a:r>
              <a:rPr lang="en-CA" dirty="0" smtClean="0">
                <a:latin typeface="Times New Roman" pitchFamily="18" charset="0"/>
                <a:cs typeface="Times New Roman" pitchFamily="18" charset="0"/>
              </a:rPr>
              <a:t>istributed computing entities with independent resources need to cooperate and collaborate to provide a service to a distributed community of users.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H</a:t>
            </a:r>
            <a:r>
              <a:rPr lang="en-CA" dirty="0" smtClean="0">
                <a:latin typeface="Times New Roman" pitchFamily="18" charset="0"/>
                <a:cs typeface="Times New Roman" pitchFamily="18" charset="0"/>
              </a:rPr>
              <a:t>ow can a set of “equal” distributed computing entities be connected to each other via a common protocol, so that they can organize and share their services with high availability and scalability?</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2057400" y="2057400"/>
            <a:ext cx="6553200" cy="4606612"/>
          </a:xfrm>
          <a:prstGeom prst="rect">
            <a:avLst/>
          </a:prstGeom>
          <a:noFill/>
          <a:ln w="9525">
            <a:noFill/>
            <a:miter lim="800000"/>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Peer-to-Peer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0242" name="Picture 2"/>
          <p:cNvPicPr>
            <a:picLocks noChangeAspect="1" noChangeArrowheads="1"/>
          </p:cNvPicPr>
          <p:nvPr/>
        </p:nvPicPr>
        <p:blipFill>
          <a:blip r:embed="rId2" cstate="print"/>
          <a:srcRect/>
          <a:stretch>
            <a:fillRect/>
          </a:stretch>
        </p:blipFill>
        <p:spPr bwMode="auto">
          <a:xfrm>
            <a:off x="1219200" y="990600"/>
            <a:ext cx="7730036" cy="57150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3139321"/>
          </a:xfrm>
          <a:prstGeom prst="rect">
            <a:avLst/>
          </a:prstGeom>
          <a:noFill/>
        </p:spPr>
        <p:txBody>
          <a:bodyPr wrap="square" rtlCol="0">
            <a:spAutoFit/>
          </a:bodyPr>
          <a:lstStyle/>
          <a:p>
            <a:r>
              <a:rPr lang="en-CA" b="1" dirty="0" smtClean="0">
                <a:latin typeface="Times New Roman" pitchFamily="18" charset="0"/>
                <a:cs typeface="Times New Roman" pitchFamily="18" charset="0"/>
              </a:rPr>
              <a:t>Service-Oriented Architecture</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A number of services are offered (and described) by service providers and consumed by service consumers. Service consumers need to be able to understand and use these services without any detailed knowledge of their implementation.</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p>
          <a:p>
            <a:pPr lvl="1">
              <a:buFont typeface="Arial" pitchFamily="34" charset="0"/>
              <a:buChar char="•"/>
            </a:pPr>
            <a:r>
              <a:rPr lang="en-CA" dirty="0" smtClean="0">
                <a:latin typeface="Times New Roman" pitchFamily="18" charset="0"/>
                <a:cs typeface="Times New Roman" pitchFamily="18" charset="0"/>
              </a:rPr>
              <a:t> To support interoperability of distributed components running on different platforms and written in different implementation languages, provided by different organizations, and distributed across the internet.</a:t>
            </a:r>
          </a:p>
          <a:p>
            <a:pPr lvl="1">
              <a:buFont typeface="Arial" pitchFamily="34" charset="0"/>
              <a:buChar char="•"/>
            </a:pP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locate services and combine (and dynamically recombine) them into meaningful coalitions while achieving reasonable performance, security, and availability.</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1266" name="Picture 2"/>
          <p:cNvPicPr>
            <a:picLocks noChangeAspect="1" noChangeArrowheads="1"/>
          </p:cNvPicPr>
          <p:nvPr/>
        </p:nvPicPr>
        <p:blipFill>
          <a:blip r:embed="rId2" cstate="print"/>
          <a:srcRect/>
          <a:stretch>
            <a:fillRect/>
          </a:stretch>
        </p:blipFill>
        <p:spPr bwMode="auto">
          <a:xfrm>
            <a:off x="3962400" y="3429000"/>
            <a:ext cx="5022850" cy="3279353"/>
          </a:xfrm>
          <a:prstGeom prst="rect">
            <a:avLst/>
          </a:prstGeom>
          <a:noFill/>
          <a:ln w="9525">
            <a:noFill/>
            <a:miter lim="800000"/>
            <a:headEnd/>
            <a:tailEnd/>
          </a:ln>
        </p:spPr>
      </p:pic>
      <p:pic>
        <p:nvPicPr>
          <p:cNvPr id="11267" name="Picture 3"/>
          <p:cNvPicPr>
            <a:picLocks noChangeAspect="1" noChangeArrowheads="1"/>
          </p:cNvPicPr>
          <p:nvPr/>
        </p:nvPicPr>
        <p:blipFill>
          <a:blip r:embed="rId3" cstate="print"/>
          <a:srcRect/>
          <a:stretch>
            <a:fillRect/>
          </a:stretch>
        </p:blipFill>
        <p:spPr bwMode="auto">
          <a:xfrm>
            <a:off x="0" y="3581400"/>
            <a:ext cx="4191000" cy="2997200"/>
          </a:xfrm>
          <a:prstGeom prst="rect">
            <a:avLst/>
          </a:prstGeom>
          <a:noFill/>
          <a:ln w="9525">
            <a:noFill/>
            <a:miter lim="800000"/>
            <a:headEnd/>
            <a:tailEnd/>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Service-Oriented Architecture</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2290" name="Picture 2"/>
          <p:cNvPicPr>
            <a:picLocks noChangeAspect="1" noChangeArrowheads="1"/>
          </p:cNvPicPr>
          <p:nvPr/>
        </p:nvPicPr>
        <p:blipFill>
          <a:blip r:embed="rId2" cstate="print"/>
          <a:srcRect/>
          <a:stretch>
            <a:fillRect/>
          </a:stretch>
        </p:blipFill>
        <p:spPr bwMode="auto">
          <a:xfrm>
            <a:off x="0" y="1143000"/>
            <a:ext cx="4648200" cy="5715000"/>
          </a:xfrm>
          <a:prstGeom prst="rect">
            <a:avLst/>
          </a:prstGeom>
          <a:noFill/>
          <a:ln w="9525">
            <a:noFill/>
            <a:miter lim="800000"/>
            <a:headEnd/>
            <a:tailEnd/>
          </a:ln>
        </p:spPr>
      </p:pic>
      <p:pic>
        <p:nvPicPr>
          <p:cNvPr id="12291" name="Picture 3"/>
          <p:cNvPicPr>
            <a:picLocks noChangeAspect="1" noChangeArrowheads="1"/>
          </p:cNvPicPr>
          <p:nvPr/>
        </p:nvPicPr>
        <p:blipFill>
          <a:blip r:embed="rId3" cstate="print"/>
          <a:srcRect/>
          <a:stretch>
            <a:fillRect/>
          </a:stretch>
        </p:blipFill>
        <p:spPr bwMode="auto">
          <a:xfrm>
            <a:off x="4641850" y="990600"/>
            <a:ext cx="4502150" cy="5715000"/>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Architectural Tactics and Patterns </a:t>
            </a:r>
            <a:endParaRPr lang="en-US" sz="2800" b="1" dirty="0"/>
          </a:p>
        </p:txBody>
      </p:sp>
      <p:sp>
        <p:nvSpPr>
          <p:cNvPr id="4" name="TextBox 3"/>
          <p:cNvSpPr txBox="1"/>
          <p:nvPr/>
        </p:nvSpPr>
        <p:spPr>
          <a:xfrm>
            <a:off x="0" y="762000"/>
            <a:ext cx="8915400" cy="4247317"/>
          </a:xfrm>
          <a:prstGeom prst="rect">
            <a:avLst/>
          </a:prstGeom>
          <a:noFill/>
        </p:spPr>
        <p:txBody>
          <a:bodyPr wrap="square" rtlCol="0">
            <a:spAutoFit/>
          </a:bodyPr>
          <a:lstStyle/>
          <a:p>
            <a:r>
              <a:rPr lang="en-CA" dirty="0" smtClean="0">
                <a:latin typeface="Times New Roman" pitchFamily="18" charset="0"/>
                <a:cs typeface="Times New Roman" pitchFamily="18" charset="0"/>
              </a:rPr>
              <a:t>Description of  an architectural pattern:</a:t>
            </a:r>
          </a:p>
          <a:p>
            <a:endParaRPr lang="en-CA" dirty="0" smtClean="0">
              <a:latin typeface="Times New Roman" pitchFamily="18" charset="0"/>
              <a:cs typeface="Times New Roman" pitchFamily="18" charset="0"/>
            </a:endParaRP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 recurring, common situation that gives rise to a problem.</a:t>
            </a:r>
          </a:p>
          <a:p>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 generalized problem that arises in the given context, including</a:t>
            </a:r>
          </a:p>
          <a:p>
            <a:pPr lvl="1">
              <a:buFont typeface="Arial" pitchFamily="34" charset="0"/>
              <a:buChar char="•"/>
            </a:pPr>
            <a:r>
              <a:rPr lang="en-CA" dirty="0" smtClean="0">
                <a:latin typeface="Times New Roman" pitchFamily="18" charset="0"/>
                <a:cs typeface="Times New Roman" pitchFamily="18" charset="0"/>
              </a:rPr>
              <a:t>  problem outline and its variants</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complementary or opposing forces</a:t>
            </a:r>
          </a:p>
          <a:p>
            <a:pPr lvl="1">
              <a:buFont typeface="Arial" pitchFamily="34" charset="0"/>
              <a:buChar char="•"/>
            </a:pPr>
            <a:r>
              <a:rPr lang="en-CA" dirty="0" smtClean="0">
                <a:latin typeface="Times New Roman" pitchFamily="18" charset="0"/>
                <a:cs typeface="Times New Roman" pitchFamily="18" charset="0"/>
              </a:rPr>
              <a:t>  quality attributes that must be met</a:t>
            </a:r>
          </a:p>
          <a:p>
            <a:pPr lvl="1"/>
            <a:r>
              <a:rPr lang="en-CA" dirty="0" smtClean="0">
                <a:latin typeface="Times New Roman" pitchFamily="18" charset="0"/>
                <a:cs typeface="Times New Roman" pitchFamily="18" charset="0"/>
              </a:rPr>
              <a:t> </a:t>
            </a:r>
          </a:p>
          <a:p>
            <a:pPr>
              <a:buFont typeface="Arial" pitchFamily="34" charset="0"/>
              <a:buChar char="•"/>
            </a:pPr>
            <a:r>
              <a:rPr lang="en-CA" b="1" dirty="0" smtClean="0">
                <a:latin typeface="Times New Roman" pitchFamily="18" charset="0"/>
                <a:cs typeface="Times New Roman" pitchFamily="18" charset="0"/>
              </a:rPr>
              <a:t> Solution</a:t>
            </a:r>
            <a:r>
              <a:rPr lang="en-CA" dirty="0" smtClean="0">
                <a:latin typeface="Times New Roman" pitchFamily="18" charset="0"/>
                <a:cs typeface="Times New Roman" pitchFamily="18" charset="0"/>
              </a:rPr>
              <a:t>: abstract description of the architectural structures that solve the problem by balancing many forces at work. </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a set of element types (e.g. data repositories, processes, and objects)</a:t>
            </a:r>
          </a:p>
          <a:p>
            <a:pPr lvl="1">
              <a:buFont typeface="Arial" pitchFamily="34" charset="0"/>
              <a:buChar char="•"/>
            </a:pPr>
            <a:r>
              <a:rPr lang="en-CA" b="1"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a set of interaction mechanisms or connectors (e.g. method calls, events, and message bus)</a:t>
            </a:r>
            <a:endParaRPr lang="en-CA" b="1" dirty="0" smtClean="0">
              <a:latin typeface="Times New Roman" pitchFamily="18" charset="0"/>
              <a:cs typeface="Times New Roman" pitchFamily="18" charset="0"/>
            </a:endParaRPr>
          </a:p>
          <a:p>
            <a:endParaRPr lang="en-CA" dirty="0" smtClean="0">
              <a:latin typeface="Times New Roman" pitchFamily="18" charset="0"/>
              <a:cs typeface="Times New Roman"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2308324"/>
          </a:xfrm>
          <a:prstGeom prst="rect">
            <a:avLst/>
          </a:prstGeom>
          <a:noFill/>
        </p:spPr>
        <p:txBody>
          <a:bodyPr wrap="square" rtlCol="0">
            <a:spAutoFit/>
          </a:bodyPr>
          <a:lstStyle/>
          <a:p>
            <a:r>
              <a:rPr lang="en-CA" b="1" dirty="0" smtClean="0">
                <a:latin typeface="Times New Roman" pitchFamily="18" charset="0"/>
                <a:cs typeface="Times New Roman" pitchFamily="18" charset="0"/>
              </a:rPr>
              <a:t>Publish-Subscript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There are a number </a:t>
            </a:r>
            <a:r>
              <a:rPr lang="en-CA" dirty="0" smtClean="0">
                <a:latin typeface="Times New Roman" pitchFamily="18" charset="0"/>
                <a:cs typeface="Times New Roman" pitchFamily="18" charset="0"/>
              </a:rPr>
              <a:t>of independent producers and consumers of data that must interact. </a:t>
            </a:r>
            <a:r>
              <a:rPr lang="en-CA" dirty="0" smtClean="0">
                <a:latin typeface="Times New Roman" pitchFamily="18" charset="0"/>
                <a:cs typeface="Times New Roman" pitchFamily="18" charset="0"/>
              </a:rPr>
              <a:t>The precise number and nature of the data producers and consumers are not predetermined or fixed, nor is the data that they share.</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create integration mechanisms that support the ability to transmit messages among the producers and consumers in such a way that they are unaware if each other’s identity, or potentially even their existence.</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1447800" y="2590800"/>
            <a:ext cx="7239000" cy="4090687"/>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Publish-Subscript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3314" name="Picture 2"/>
          <p:cNvPicPr>
            <a:picLocks noChangeAspect="1" noChangeArrowheads="1"/>
          </p:cNvPicPr>
          <p:nvPr/>
        </p:nvPicPr>
        <p:blipFill>
          <a:blip r:embed="rId2" cstate="print"/>
          <a:srcRect/>
          <a:stretch>
            <a:fillRect/>
          </a:stretch>
        </p:blipFill>
        <p:spPr bwMode="auto">
          <a:xfrm>
            <a:off x="1066800" y="1066800"/>
            <a:ext cx="7181850" cy="5588000"/>
          </a:xfrm>
          <a:prstGeom prst="rect">
            <a:avLst/>
          </a:prstGeom>
          <a:noFill/>
          <a:ln w="9525">
            <a:noFill/>
            <a:miter lim="800000"/>
            <a:headEnd/>
            <a:tailEnd/>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1754326"/>
          </a:xfrm>
          <a:prstGeom prst="rect">
            <a:avLst/>
          </a:prstGeom>
          <a:noFill/>
        </p:spPr>
        <p:txBody>
          <a:bodyPr wrap="square" rtlCol="0">
            <a:spAutoFit/>
          </a:bodyPr>
          <a:lstStyle/>
          <a:p>
            <a:r>
              <a:rPr lang="en-CA" b="1" dirty="0" smtClean="0">
                <a:latin typeface="Times New Roman" pitchFamily="18" charset="0"/>
                <a:cs typeface="Times New Roman" pitchFamily="18" charset="0"/>
              </a:rPr>
              <a:t>Shared-Data</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Various computing components need to share and manipulate large amounts of data. This data does not belong solely to any one of those components. </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store and manipulate persistent data that is accessed by multiple independent components.</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1295400" y="1905000"/>
            <a:ext cx="7848601" cy="4800600"/>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1754326"/>
          </a:xfrm>
          <a:prstGeom prst="rect">
            <a:avLst/>
          </a:prstGeom>
          <a:noFill/>
        </p:spPr>
        <p:txBody>
          <a:bodyPr wrap="square" rtlCol="0">
            <a:spAutoFit/>
          </a:bodyPr>
          <a:lstStyle/>
          <a:p>
            <a:r>
              <a:rPr lang="en-CA" b="1" dirty="0" smtClean="0">
                <a:latin typeface="Times New Roman" pitchFamily="18" charset="0"/>
                <a:cs typeface="Times New Roman" pitchFamily="18" charset="0"/>
              </a:rPr>
              <a:t>Shared-Data</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Various computing components need to share and manipulate large amounts of data. This data does not belong solely to any one of those components. </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store and manipulate persistent data that is accessed by multiple independent components.</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4338" name="Picture 2"/>
          <p:cNvPicPr>
            <a:picLocks noChangeAspect="1" noChangeArrowheads="1"/>
          </p:cNvPicPr>
          <p:nvPr/>
        </p:nvPicPr>
        <p:blipFill>
          <a:blip r:embed="rId2" cstate="print"/>
          <a:srcRect/>
          <a:stretch>
            <a:fillRect/>
          </a:stretch>
        </p:blipFill>
        <p:spPr bwMode="auto">
          <a:xfrm>
            <a:off x="1447800" y="1905000"/>
            <a:ext cx="7156450" cy="4953000"/>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Allocation/C&amp;C </a:t>
            </a:r>
            <a:r>
              <a:rPr lang="en-CA" sz="2800" b="1" dirty="0" smtClean="0"/>
              <a:t>Patterns </a:t>
            </a:r>
            <a:endParaRPr lang="en-US" sz="2800" b="1" dirty="0"/>
          </a:p>
        </p:txBody>
      </p:sp>
      <p:sp>
        <p:nvSpPr>
          <p:cNvPr id="4" name="TextBox 3"/>
          <p:cNvSpPr txBox="1"/>
          <p:nvPr/>
        </p:nvSpPr>
        <p:spPr>
          <a:xfrm>
            <a:off x="0" y="533400"/>
            <a:ext cx="8915400" cy="1754326"/>
          </a:xfrm>
          <a:prstGeom prst="rect">
            <a:avLst/>
          </a:prstGeom>
          <a:noFill/>
        </p:spPr>
        <p:txBody>
          <a:bodyPr wrap="square" rtlCol="0">
            <a:spAutoFit/>
          </a:bodyPr>
          <a:lstStyle/>
          <a:p>
            <a:r>
              <a:rPr lang="en-CA" b="1" dirty="0" smtClean="0">
                <a:latin typeface="Times New Roman" pitchFamily="18" charset="0"/>
                <a:cs typeface="Times New Roman" pitchFamily="18" charset="0"/>
              </a:rPr>
              <a:t>Map-Reduce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Programs for analysis of big data should be easy to write, run efficiently, and resilient with respect to hardware failure.</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efficiently perform a distributed and parallel sort of a large data set and provide a simple means for programmer to specify the analysis to be done.</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6" name="Picture 2"/>
          <p:cNvPicPr>
            <a:picLocks noChangeAspect="1" noChangeArrowheads="1"/>
          </p:cNvPicPr>
          <p:nvPr/>
        </p:nvPicPr>
        <p:blipFill>
          <a:blip r:embed="rId2" cstate="print"/>
          <a:srcRect/>
          <a:stretch>
            <a:fillRect/>
          </a:stretch>
        </p:blipFill>
        <p:spPr bwMode="auto">
          <a:xfrm>
            <a:off x="1143000" y="2057400"/>
            <a:ext cx="7790095" cy="464820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Allocation/C&amp;C </a:t>
            </a:r>
            <a:r>
              <a:rPr lang="en-CA" sz="2800" b="1" dirty="0" smtClean="0"/>
              <a:t>Patterns </a:t>
            </a:r>
            <a:endParaRPr lang="en-US" sz="2800" b="1" dirty="0"/>
          </a:p>
        </p:txBody>
      </p:sp>
      <p:sp>
        <p:nvSpPr>
          <p:cNvPr id="4" name="TextBox 3"/>
          <p:cNvSpPr txBox="1"/>
          <p:nvPr/>
        </p:nvSpPr>
        <p:spPr>
          <a:xfrm>
            <a:off x="0" y="533400"/>
            <a:ext cx="8915400" cy="646331"/>
          </a:xfrm>
          <a:prstGeom prst="rect">
            <a:avLst/>
          </a:prstGeom>
          <a:noFill/>
        </p:spPr>
        <p:txBody>
          <a:bodyPr wrap="square" rtlCol="0">
            <a:spAutoFit/>
          </a:bodyPr>
          <a:lstStyle/>
          <a:p>
            <a:r>
              <a:rPr lang="en-CA" b="1" dirty="0" smtClean="0">
                <a:latin typeface="Times New Roman" pitchFamily="18" charset="0"/>
                <a:cs typeface="Times New Roman" pitchFamily="18" charset="0"/>
              </a:rPr>
              <a:t>Map-Reduce </a:t>
            </a:r>
            <a:r>
              <a:rPr lang="en-CA" b="1" dirty="0" smtClean="0">
                <a:latin typeface="Times New Roman" pitchFamily="18" charset="0"/>
                <a:cs typeface="Times New Roman" pitchFamily="18" charset="0"/>
              </a:rPr>
              <a:t>Pattern</a:t>
            </a: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5362" name="Picture 2"/>
          <p:cNvPicPr>
            <a:picLocks noChangeAspect="1" noChangeArrowheads="1"/>
          </p:cNvPicPr>
          <p:nvPr/>
        </p:nvPicPr>
        <p:blipFill>
          <a:blip r:embed="rId2" cstate="print"/>
          <a:srcRect/>
          <a:stretch>
            <a:fillRect/>
          </a:stretch>
        </p:blipFill>
        <p:spPr bwMode="auto">
          <a:xfrm>
            <a:off x="1587500" y="838200"/>
            <a:ext cx="7556500" cy="6019800"/>
          </a:xfrm>
          <a:prstGeom prst="rect">
            <a:avLst/>
          </a:prstGeom>
          <a:noFill/>
          <a:ln w="9525">
            <a:noFill/>
            <a:miter lim="800000"/>
            <a:headEnd/>
            <a:tailEnd/>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Allocation/C&amp;C </a:t>
            </a:r>
            <a:r>
              <a:rPr lang="en-CA" sz="2800" b="1" dirty="0" smtClean="0"/>
              <a:t>Patterns </a:t>
            </a:r>
            <a:endParaRPr lang="en-US" sz="2800" b="1" dirty="0"/>
          </a:p>
        </p:txBody>
      </p:sp>
      <p:sp>
        <p:nvSpPr>
          <p:cNvPr id="4" name="TextBox 3"/>
          <p:cNvSpPr txBox="1"/>
          <p:nvPr/>
        </p:nvSpPr>
        <p:spPr>
          <a:xfrm>
            <a:off x="0" y="533400"/>
            <a:ext cx="8915400" cy="2031325"/>
          </a:xfrm>
          <a:prstGeom prst="rect">
            <a:avLst/>
          </a:prstGeom>
          <a:noFill/>
        </p:spPr>
        <p:txBody>
          <a:bodyPr wrap="square" rtlCol="0">
            <a:spAutoFit/>
          </a:bodyPr>
          <a:lstStyle/>
          <a:p>
            <a:r>
              <a:rPr lang="en-CA" b="1" dirty="0" smtClean="0">
                <a:latin typeface="Times New Roman" pitchFamily="18" charset="0"/>
                <a:cs typeface="Times New Roman" pitchFamily="18" charset="0"/>
              </a:rPr>
              <a:t>Multi-Tier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In a </a:t>
            </a:r>
            <a:r>
              <a:rPr lang="en-CA" dirty="0" smtClean="0">
                <a:latin typeface="Times New Roman" pitchFamily="18" charset="0"/>
                <a:cs typeface="Times New Roman" pitchFamily="18" charset="0"/>
              </a:rPr>
              <a:t>distributed deployment, to distribute a system’s infrastructure into distinct sunsets, for operational or business reasons. </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split the system into a number of computationally independent execution structures (groups of software and hardware) connected by some communication media, to provide specific environments optimal for operational requirements and resource usage.</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5" name="Picture 2"/>
          <p:cNvPicPr>
            <a:picLocks noChangeAspect="1" noChangeArrowheads="1"/>
          </p:cNvPicPr>
          <p:nvPr/>
        </p:nvPicPr>
        <p:blipFill>
          <a:blip r:embed="rId2" cstate="print"/>
          <a:srcRect/>
          <a:stretch>
            <a:fillRect/>
          </a:stretch>
        </p:blipFill>
        <p:spPr bwMode="auto">
          <a:xfrm>
            <a:off x="1066800" y="2280178"/>
            <a:ext cx="7467600" cy="4577822"/>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Allocation/C&amp;C </a:t>
            </a:r>
            <a:r>
              <a:rPr lang="en-CA" sz="2800" b="1" dirty="0" smtClean="0"/>
              <a:t>Patterns </a:t>
            </a:r>
            <a:endParaRPr lang="en-US" sz="2800" b="1" dirty="0"/>
          </a:p>
        </p:txBody>
      </p:sp>
      <p:sp>
        <p:nvSpPr>
          <p:cNvPr id="4" name="TextBox 3"/>
          <p:cNvSpPr txBox="1"/>
          <p:nvPr/>
        </p:nvSpPr>
        <p:spPr>
          <a:xfrm>
            <a:off x="0" y="533400"/>
            <a:ext cx="8915400" cy="2031325"/>
          </a:xfrm>
          <a:prstGeom prst="rect">
            <a:avLst/>
          </a:prstGeom>
          <a:noFill/>
        </p:spPr>
        <p:txBody>
          <a:bodyPr wrap="square" rtlCol="0">
            <a:spAutoFit/>
          </a:bodyPr>
          <a:lstStyle/>
          <a:p>
            <a:r>
              <a:rPr lang="en-CA" b="1" dirty="0" smtClean="0">
                <a:latin typeface="Times New Roman" pitchFamily="18" charset="0"/>
                <a:cs typeface="Times New Roman" pitchFamily="18" charset="0"/>
              </a:rPr>
              <a:t>Multi-Tier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In a </a:t>
            </a:r>
            <a:r>
              <a:rPr lang="en-CA" dirty="0" smtClean="0">
                <a:latin typeface="Times New Roman" pitchFamily="18" charset="0"/>
                <a:cs typeface="Times New Roman" pitchFamily="18" charset="0"/>
              </a:rPr>
              <a:t>distributed deployment, to distribute a system’s infrastructure into distinct sunsets, for operational or business reasons. </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To split the system into a number of computationally independent execution structures (groups of software and hardware) connected by some communication media, to provide specific environments optimal for operational requirements and resource usage.</a:t>
            </a:r>
            <a:endParaRPr lang="en-CA"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endParaRPr lang="en-CA" b="1" dirty="0" smtClean="0">
              <a:latin typeface="Times New Roman" pitchFamily="18" charset="0"/>
              <a:cs typeface="Times New Roman" pitchFamily="18" charset="0"/>
            </a:endParaRPr>
          </a:p>
        </p:txBody>
      </p:sp>
      <p:pic>
        <p:nvPicPr>
          <p:cNvPr id="16386" name="Picture 2"/>
          <p:cNvPicPr>
            <a:picLocks noChangeAspect="1" noChangeArrowheads="1"/>
          </p:cNvPicPr>
          <p:nvPr/>
        </p:nvPicPr>
        <p:blipFill>
          <a:blip r:embed="rId2" cstate="print"/>
          <a:srcRect/>
          <a:stretch>
            <a:fillRect/>
          </a:stretch>
        </p:blipFill>
        <p:spPr bwMode="auto">
          <a:xfrm>
            <a:off x="1143000" y="2438400"/>
            <a:ext cx="7600950" cy="4140200"/>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Relationships between Tactics and Patterns</a:t>
            </a:r>
            <a:r>
              <a:rPr lang="en-CA" sz="2800" b="1" dirty="0" smtClean="0"/>
              <a:t> </a:t>
            </a:r>
            <a:endParaRPr lang="en-US" sz="2800" b="1" dirty="0"/>
          </a:p>
        </p:txBody>
      </p:sp>
      <p:pic>
        <p:nvPicPr>
          <p:cNvPr id="17410" name="Picture 2"/>
          <p:cNvPicPr>
            <a:picLocks noChangeAspect="1" noChangeArrowheads="1"/>
          </p:cNvPicPr>
          <p:nvPr/>
        </p:nvPicPr>
        <p:blipFill>
          <a:blip r:embed="rId2" cstate="print"/>
          <a:srcRect/>
          <a:stretch>
            <a:fillRect/>
          </a:stretch>
        </p:blipFill>
        <p:spPr bwMode="auto">
          <a:xfrm>
            <a:off x="762000" y="609600"/>
            <a:ext cx="7467600" cy="5956300"/>
          </a:xfrm>
          <a:prstGeom prst="rect">
            <a:avLst/>
          </a:prstGeom>
          <a:noFill/>
          <a:ln w="9525">
            <a:noFill/>
            <a:miter lim="800000"/>
            <a:headEnd/>
            <a:tailEnd/>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Module Patterns </a:t>
            </a:r>
            <a:endParaRPr lang="en-US" sz="2800" b="1" dirty="0"/>
          </a:p>
        </p:txBody>
      </p:sp>
      <p:sp>
        <p:nvSpPr>
          <p:cNvPr id="4" name="TextBox 3"/>
          <p:cNvSpPr txBox="1"/>
          <p:nvPr/>
        </p:nvSpPr>
        <p:spPr>
          <a:xfrm>
            <a:off x="0" y="685800"/>
            <a:ext cx="8915400" cy="2031325"/>
          </a:xfrm>
          <a:prstGeom prst="rect">
            <a:avLst/>
          </a:prstGeom>
          <a:noFill/>
        </p:spPr>
        <p:txBody>
          <a:bodyPr wrap="square" rtlCol="0">
            <a:spAutoFit/>
          </a:bodyPr>
          <a:lstStyle/>
          <a:p>
            <a:r>
              <a:rPr lang="en-CA" b="1" dirty="0" smtClean="0">
                <a:latin typeface="Times New Roman" pitchFamily="18" charset="0"/>
                <a:cs typeface="Times New Roman" pitchFamily="18" charset="0"/>
              </a:rPr>
              <a:t>Layered 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to develop and evolve portions of the system independently</a:t>
            </a:r>
          </a:p>
          <a:p>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modules can be developed and evolved separately with little interaction among the parts, supporting portability, modifiability, and reuse.</a:t>
            </a:r>
          </a:p>
          <a:p>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1026" name="Picture 2"/>
          <p:cNvPicPr>
            <a:picLocks noChangeAspect="1" noChangeArrowheads="1"/>
          </p:cNvPicPr>
          <p:nvPr/>
        </p:nvPicPr>
        <p:blipFill>
          <a:blip r:embed="rId2" cstate="print"/>
          <a:srcRect/>
          <a:stretch>
            <a:fillRect/>
          </a:stretch>
        </p:blipFill>
        <p:spPr bwMode="auto">
          <a:xfrm>
            <a:off x="914400" y="2971800"/>
            <a:ext cx="6943725" cy="3028950"/>
          </a:xfrm>
          <a:prstGeom prst="rect">
            <a:avLst/>
          </a:prstGeom>
          <a:noFill/>
          <a:ln w="9525">
            <a:noFill/>
            <a:miter lim="800000"/>
            <a:headEnd/>
            <a:tailEnd/>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Module Patterns </a:t>
            </a:r>
            <a:endParaRPr lang="en-US" sz="2800" b="1" dirty="0"/>
          </a:p>
        </p:txBody>
      </p:sp>
      <p:sp>
        <p:nvSpPr>
          <p:cNvPr id="4" name="TextBox 3"/>
          <p:cNvSpPr txBox="1"/>
          <p:nvPr/>
        </p:nvSpPr>
        <p:spPr>
          <a:xfrm>
            <a:off x="0" y="685800"/>
            <a:ext cx="8915400" cy="1477328"/>
          </a:xfrm>
          <a:prstGeom prst="rect">
            <a:avLst/>
          </a:prstGeom>
          <a:noFill/>
        </p:spPr>
        <p:txBody>
          <a:bodyPr wrap="square" rtlCol="0">
            <a:spAutoFit/>
          </a:bodyPr>
          <a:lstStyle/>
          <a:p>
            <a:r>
              <a:rPr lang="en-CA" b="1" dirty="0" smtClean="0">
                <a:latin typeface="Times New Roman" pitchFamily="18" charset="0"/>
                <a:cs typeface="Times New Roman" pitchFamily="18" charset="0"/>
              </a:rPr>
              <a:t>Layered 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to develop and evolve portions of the system </a:t>
            </a:r>
            <a:r>
              <a:rPr lang="en-CA" dirty="0" smtClean="0">
                <a:latin typeface="Times New Roman" pitchFamily="18" charset="0"/>
                <a:cs typeface="Times New Roman" pitchFamily="18" charset="0"/>
              </a:rPr>
              <a:t>independently</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modules can be developed and evolved separately with little interaction among the parts, supporting portability, modifiability, and reuse</a:t>
            </a:r>
            <a:r>
              <a:rPr lang="en-CA" dirty="0" smtClean="0">
                <a:latin typeface="Times New Roman" pitchFamily="18" charset="0"/>
                <a:cs typeface="Times New Roman" pitchFamily="18" charset="0"/>
              </a:rPr>
              <a:t>.</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2050" name="Picture 2"/>
          <p:cNvPicPr>
            <a:picLocks noChangeAspect="1" noChangeArrowheads="1"/>
          </p:cNvPicPr>
          <p:nvPr/>
        </p:nvPicPr>
        <p:blipFill>
          <a:blip r:embed="rId2" cstate="print"/>
          <a:srcRect/>
          <a:stretch>
            <a:fillRect/>
          </a:stretch>
        </p:blipFill>
        <p:spPr bwMode="auto">
          <a:xfrm>
            <a:off x="1219200" y="1914525"/>
            <a:ext cx="6972300" cy="4943475"/>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Module Patterns </a:t>
            </a:r>
            <a:endParaRPr lang="en-US" sz="2800" b="1" dirty="0"/>
          </a:p>
        </p:txBody>
      </p:sp>
      <p:sp>
        <p:nvSpPr>
          <p:cNvPr id="4" name="TextBox 3"/>
          <p:cNvSpPr txBox="1"/>
          <p:nvPr/>
        </p:nvSpPr>
        <p:spPr>
          <a:xfrm>
            <a:off x="0" y="685800"/>
            <a:ext cx="8915400" cy="1477328"/>
          </a:xfrm>
          <a:prstGeom prst="rect">
            <a:avLst/>
          </a:prstGeom>
          <a:noFill/>
        </p:spPr>
        <p:txBody>
          <a:bodyPr wrap="square" rtlCol="0">
            <a:spAutoFit/>
          </a:bodyPr>
          <a:lstStyle/>
          <a:p>
            <a:r>
              <a:rPr lang="en-CA" b="1" dirty="0" smtClean="0">
                <a:latin typeface="Times New Roman" pitchFamily="18" charset="0"/>
                <a:cs typeface="Times New Roman" pitchFamily="18" charset="0"/>
              </a:rPr>
              <a:t>Layered 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to develop and evolve portions of the system </a:t>
            </a:r>
            <a:r>
              <a:rPr lang="en-CA" dirty="0" smtClean="0">
                <a:latin typeface="Times New Roman" pitchFamily="18" charset="0"/>
                <a:cs typeface="Times New Roman" pitchFamily="18" charset="0"/>
              </a:rPr>
              <a:t>independently</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modules can be developed and evolved separately with little interaction among the parts, supporting portability, modifiability, and reuse</a:t>
            </a:r>
            <a:r>
              <a:rPr lang="en-CA" dirty="0" smtClean="0">
                <a:latin typeface="Times New Roman" pitchFamily="18" charset="0"/>
                <a:cs typeface="Times New Roman" pitchFamily="18" charset="0"/>
              </a:rPr>
              <a:t>.</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5" name="Picture 2"/>
          <p:cNvPicPr>
            <a:picLocks noChangeAspect="1" noChangeArrowheads="1"/>
          </p:cNvPicPr>
          <p:nvPr/>
        </p:nvPicPr>
        <p:blipFill>
          <a:blip r:embed="rId2" cstate="print"/>
          <a:srcRect/>
          <a:stretch>
            <a:fillRect/>
          </a:stretch>
        </p:blipFill>
        <p:spPr bwMode="auto">
          <a:xfrm>
            <a:off x="1524000" y="1981200"/>
            <a:ext cx="6324600" cy="4236443"/>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Module Patterns </a:t>
            </a:r>
            <a:endParaRPr lang="en-US" sz="2800" b="1" dirty="0"/>
          </a:p>
        </p:txBody>
      </p:sp>
      <p:sp>
        <p:nvSpPr>
          <p:cNvPr id="4" name="TextBox 3"/>
          <p:cNvSpPr txBox="1"/>
          <p:nvPr/>
        </p:nvSpPr>
        <p:spPr>
          <a:xfrm>
            <a:off x="0" y="685800"/>
            <a:ext cx="8915400" cy="1477328"/>
          </a:xfrm>
          <a:prstGeom prst="rect">
            <a:avLst/>
          </a:prstGeom>
          <a:noFill/>
        </p:spPr>
        <p:txBody>
          <a:bodyPr wrap="square" rtlCol="0">
            <a:spAutoFit/>
          </a:bodyPr>
          <a:lstStyle/>
          <a:p>
            <a:r>
              <a:rPr lang="en-CA" b="1" dirty="0" smtClean="0">
                <a:latin typeface="Times New Roman" pitchFamily="18" charset="0"/>
                <a:cs typeface="Times New Roman" pitchFamily="18" charset="0"/>
              </a:rPr>
              <a:t>Layered 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to develop and evolve portions of the system </a:t>
            </a:r>
            <a:r>
              <a:rPr lang="en-CA" dirty="0" smtClean="0">
                <a:latin typeface="Times New Roman" pitchFamily="18" charset="0"/>
                <a:cs typeface="Times New Roman" pitchFamily="18" charset="0"/>
              </a:rPr>
              <a:t>independently</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modules can be developed and evolved separately with little interaction among the parts, supporting portability, modifiability, and reuse</a:t>
            </a:r>
            <a:r>
              <a:rPr lang="en-CA" dirty="0" smtClean="0">
                <a:latin typeface="Times New Roman" pitchFamily="18" charset="0"/>
                <a:cs typeface="Times New Roman" pitchFamily="18" charset="0"/>
              </a:rPr>
              <a:t>.</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3074" name="Picture 2"/>
          <p:cNvPicPr>
            <a:picLocks noChangeAspect="1" noChangeArrowheads="1"/>
          </p:cNvPicPr>
          <p:nvPr/>
        </p:nvPicPr>
        <p:blipFill>
          <a:blip r:embed="rId2" cstate="print"/>
          <a:srcRect/>
          <a:stretch>
            <a:fillRect/>
          </a:stretch>
        </p:blipFill>
        <p:spPr bwMode="auto">
          <a:xfrm>
            <a:off x="533400" y="2209800"/>
            <a:ext cx="7569200" cy="3657600"/>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Module Patterns </a:t>
            </a:r>
            <a:endParaRPr lang="en-US" sz="2800" b="1" dirty="0"/>
          </a:p>
        </p:txBody>
      </p:sp>
      <p:sp>
        <p:nvSpPr>
          <p:cNvPr id="4" name="TextBox 3"/>
          <p:cNvSpPr txBox="1"/>
          <p:nvPr/>
        </p:nvSpPr>
        <p:spPr>
          <a:xfrm>
            <a:off x="0" y="685800"/>
            <a:ext cx="8915400" cy="1477328"/>
          </a:xfrm>
          <a:prstGeom prst="rect">
            <a:avLst/>
          </a:prstGeom>
          <a:noFill/>
        </p:spPr>
        <p:txBody>
          <a:bodyPr wrap="square" rtlCol="0">
            <a:spAutoFit/>
          </a:bodyPr>
          <a:lstStyle/>
          <a:p>
            <a:r>
              <a:rPr lang="en-CA" b="1" dirty="0" smtClean="0">
                <a:latin typeface="Times New Roman" pitchFamily="18" charset="0"/>
                <a:cs typeface="Times New Roman" pitchFamily="18" charset="0"/>
              </a:rPr>
              <a:t>Layered 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to develop and evolve portions of the system </a:t>
            </a:r>
            <a:r>
              <a:rPr lang="en-CA" dirty="0" smtClean="0">
                <a:latin typeface="Times New Roman" pitchFamily="18" charset="0"/>
                <a:cs typeface="Times New Roman" pitchFamily="18" charset="0"/>
              </a:rPr>
              <a:t>independently</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modules can be developed and evolved separately with little interaction among the parts, supporting portability, modifiability, and reuse</a:t>
            </a:r>
            <a:r>
              <a:rPr lang="en-CA" dirty="0" smtClean="0">
                <a:latin typeface="Times New Roman" pitchFamily="18" charset="0"/>
                <a:cs typeface="Times New Roman" pitchFamily="18" charset="0"/>
              </a:rPr>
              <a:t>.</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4098" name="Picture 2"/>
          <p:cNvPicPr>
            <a:picLocks noChangeAspect="1" noChangeArrowheads="1"/>
          </p:cNvPicPr>
          <p:nvPr/>
        </p:nvPicPr>
        <p:blipFill>
          <a:blip r:embed="rId2" cstate="print"/>
          <a:srcRect/>
          <a:stretch>
            <a:fillRect/>
          </a:stretch>
        </p:blipFill>
        <p:spPr bwMode="auto">
          <a:xfrm>
            <a:off x="762000" y="2286000"/>
            <a:ext cx="7759700" cy="365760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2031325"/>
          </a:xfrm>
          <a:prstGeom prst="rect">
            <a:avLst/>
          </a:prstGeom>
          <a:noFill/>
        </p:spPr>
        <p:txBody>
          <a:bodyPr wrap="square" rtlCol="0">
            <a:spAutoFit/>
          </a:bodyPr>
          <a:lstStyle/>
          <a:p>
            <a:r>
              <a:rPr lang="en-CA" b="1" dirty="0" smtClean="0">
                <a:latin typeface="Times New Roman" pitchFamily="18" charset="0"/>
                <a:cs typeface="Times New Roman" pitchFamily="18" charset="0"/>
              </a:rPr>
              <a:t>Broker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implementing systems with collaborative services: interoperation, connection, information exchange, and service availability.</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How to structure distributed software so that service users do not need to know the nature and location of service providers, to make it easy to dynamically change the bindings between users and providers.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5122" name="Picture 2"/>
          <p:cNvPicPr>
            <a:picLocks noChangeAspect="1" noChangeArrowheads="1"/>
          </p:cNvPicPr>
          <p:nvPr/>
        </p:nvPicPr>
        <p:blipFill>
          <a:blip r:embed="rId2" cstate="print"/>
          <a:srcRect/>
          <a:stretch>
            <a:fillRect/>
          </a:stretch>
        </p:blipFill>
        <p:spPr bwMode="auto">
          <a:xfrm>
            <a:off x="1295400" y="2286000"/>
            <a:ext cx="7391400" cy="4419600"/>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258762"/>
          </a:xfrm>
        </p:spPr>
        <p:txBody>
          <a:bodyPr>
            <a:noAutofit/>
          </a:bodyPr>
          <a:lstStyle/>
          <a:p>
            <a:r>
              <a:rPr lang="en-CA" sz="2800" b="1" dirty="0" smtClean="0"/>
              <a:t>Component-and-Connector</a:t>
            </a:r>
            <a:r>
              <a:rPr lang="en-CA" sz="2800" b="1" dirty="0" smtClean="0"/>
              <a:t> </a:t>
            </a:r>
            <a:r>
              <a:rPr lang="en-CA" sz="2800" b="1" dirty="0" smtClean="0"/>
              <a:t>Patterns </a:t>
            </a:r>
            <a:endParaRPr lang="en-US" sz="2800" b="1" dirty="0"/>
          </a:p>
        </p:txBody>
      </p:sp>
      <p:sp>
        <p:nvSpPr>
          <p:cNvPr id="4" name="TextBox 3"/>
          <p:cNvSpPr txBox="1"/>
          <p:nvPr/>
        </p:nvSpPr>
        <p:spPr>
          <a:xfrm>
            <a:off x="0" y="533400"/>
            <a:ext cx="8915400" cy="2031325"/>
          </a:xfrm>
          <a:prstGeom prst="rect">
            <a:avLst/>
          </a:prstGeom>
          <a:noFill/>
        </p:spPr>
        <p:txBody>
          <a:bodyPr wrap="square" rtlCol="0">
            <a:spAutoFit/>
          </a:bodyPr>
          <a:lstStyle/>
          <a:p>
            <a:r>
              <a:rPr lang="en-CA" b="1" dirty="0" smtClean="0">
                <a:latin typeface="Times New Roman" pitchFamily="18" charset="0"/>
                <a:cs typeface="Times New Roman" pitchFamily="18" charset="0"/>
              </a:rPr>
              <a:t>Broker</a:t>
            </a:r>
            <a:r>
              <a:rPr lang="en-CA" b="1"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Pattern</a:t>
            </a:r>
          </a:p>
          <a:p>
            <a:pPr>
              <a:buFont typeface="Arial" pitchFamily="34" charset="0"/>
              <a:buChar char="•"/>
            </a:pPr>
            <a:r>
              <a:rPr lang="en-CA" dirty="0" smtClean="0">
                <a:latin typeface="Times New Roman" pitchFamily="18" charset="0"/>
                <a:cs typeface="Times New Roman" pitchFamily="18" charset="0"/>
              </a:rPr>
              <a:t> </a:t>
            </a:r>
            <a:r>
              <a:rPr lang="en-CA" b="1" dirty="0" smtClean="0">
                <a:latin typeface="Times New Roman" pitchFamily="18" charset="0"/>
                <a:cs typeface="Times New Roman" pitchFamily="18" charset="0"/>
              </a:rPr>
              <a:t>Context</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implementing systems with collaborative services: interoperation, connection, information exchange, and service availability.</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Problem</a:t>
            </a:r>
            <a:r>
              <a:rPr lang="en-CA" dirty="0" smtClean="0">
                <a:latin typeface="Times New Roman" pitchFamily="18" charset="0"/>
                <a:cs typeface="Times New Roman" pitchFamily="18" charset="0"/>
              </a:rPr>
              <a:t>: </a:t>
            </a:r>
            <a:r>
              <a:rPr lang="en-CA" dirty="0" smtClean="0">
                <a:latin typeface="Times New Roman" pitchFamily="18" charset="0"/>
                <a:cs typeface="Times New Roman" pitchFamily="18" charset="0"/>
              </a:rPr>
              <a:t>How to structure distributed software so that service users do not need to know the nature and location of service providers, to make it easy to dynamically change the bindings between users and providers.</a:t>
            </a:r>
            <a:endParaRPr lang="en-CA" b="1" dirty="0" smtClean="0">
              <a:latin typeface="Times New Roman" pitchFamily="18" charset="0"/>
              <a:cs typeface="Times New Roman" pitchFamily="18" charset="0"/>
            </a:endParaRPr>
          </a:p>
          <a:p>
            <a:pPr>
              <a:buFont typeface="Arial" pitchFamily="34" charset="0"/>
              <a:buChar char="•"/>
            </a:pPr>
            <a:r>
              <a:rPr lang="en-CA" b="1" dirty="0" smtClean="0">
                <a:latin typeface="Times New Roman" pitchFamily="18" charset="0"/>
                <a:cs typeface="Times New Roman" pitchFamily="18" charset="0"/>
              </a:rPr>
              <a:t> Solution</a:t>
            </a:r>
          </a:p>
        </p:txBody>
      </p:sp>
      <p:pic>
        <p:nvPicPr>
          <p:cNvPr id="6146" name="Picture 2"/>
          <p:cNvPicPr>
            <a:picLocks noChangeAspect="1" noChangeArrowheads="1"/>
          </p:cNvPicPr>
          <p:nvPr/>
        </p:nvPicPr>
        <p:blipFill>
          <a:blip r:embed="rId2" cstate="print"/>
          <a:srcRect/>
          <a:stretch>
            <a:fillRect/>
          </a:stretch>
        </p:blipFill>
        <p:spPr bwMode="auto">
          <a:xfrm>
            <a:off x="1143000" y="2279196"/>
            <a:ext cx="7391400" cy="4578804"/>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1482</Words>
  <Application>Microsoft Office PowerPoint</Application>
  <PresentationFormat>On-screen Show (4:3)</PresentationFormat>
  <Paragraphs>148</Paragraphs>
  <Slides>28</Slides>
  <Notes>0</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Architectural Tactics and Patterns </vt:lpstr>
      <vt:lpstr>Architectural Tactics and Patterns </vt:lpstr>
      <vt:lpstr>Module Patterns </vt:lpstr>
      <vt:lpstr>Module Patterns </vt:lpstr>
      <vt:lpstr>Module Patterns </vt:lpstr>
      <vt:lpstr>Module Patterns </vt:lpstr>
      <vt:lpstr>Module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Component-and-Connector Patterns </vt:lpstr>
      <vt:lpstr>Allocation/C&amp;C Patterns </vt:lpstr>
      <vt:lpstr>Allocation/C&amp;C Patterns </vt:lpstr>
      <vt:lpstr>Allocation/C&amp;C Patterns </vt:lpstr>
      <vt:lpstr>Allocation/C&amp;C Patterns </vt:lpstr>
      <vt:lpstr>Relationships between Tactics and Patterns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wdu</dc:creator>
  <cp:lastModifiedBy>wdu</cp:lastModifiedBy>
  <cp:revision>81</cp:revision>
  <dcterms:created xsi:type="dcterms:W3CDTF">2014-03-03T20:54:33Z</dcterms:created>
  <dcterms:modified xsi:type="dcterms:W3CDTF">2014-05-19T14:49:46Z</dcterms:modified>
</cp:coreProperties>
</file>